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0"/>
  </p:notesMasterIdLst>
  <p:sldIdLst>
    <p:sldId id="343" r:id="rId2"/>
    <p:sldId id="344" r:id="rId3"/>
    <p:sldId id="345" r:id="rId4"/>
    <p:sldId id="346" r:id="rId5"/>
    <p:sldId id="347" r:id="rId6"/>
    <p:sldId id="348" r:id="rId7"/>
    <p:sldId id="349" r:id="rId8"/>
    <p:sldId id="350"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43"/>
            <p14:sldId id="344"/>
            <p14:sldId id="345"/>
            <p14:sldId id="346"/>
            <p14:sldId id="347"/>
            <p14:sldId id="348"/>
            <p14:sldId id="349"/>
            <p14:sldId id="350"/>
          </p14:sldIdLst>
        </p14:section>
        <p14:section name="مقطع بدون عنوان" id="{69BD5DC2-A680-4B68-AC89-A6BFDA0DCAEE}">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8151D8-D9A9-4855-95A7-DC95696E2DD3}" type="datetimeFigureOut">
              <a:rPr lang="ar-IQ" smtClean="0"/>
              <a:t>21/04/1441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3A60DC-1738-41CC-B48F-1B9207958531}" type="slidenum">
              <a:rPr lang="ar-IQ" smtClean="0"/>
              <a:t>‹#›</a:t>
            </a:fld>
            <a:endParaRPr lang="ar-IQ"/>
          </a:p>
        </p:txBody>
      </p:sp>
    </p:spTree>
    <p:extLst>
      <p:ext uri="{BB962C8B-B14F-4D97-AF65-F5344CB8AC3E}">
        <p14:creationId xmlns:p14="http://schemas.microsoft.com/office/powerpoint/2010/main" val="38792295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dirty="0"/>
              <a:t>المرحلة الثالثة : حقوق الإنسان في العصر </a:t>
            </a:r>
            <a:r>
              <a:rPr lang="ar-IQ" b="1" dirty="0" smtClean="0"/>
              <a:t>الحديث واشكال </a:t>
            </a:r>
            <a:r>
              <a:rPr lang="ar-IQ" b="1" dirty="0" err="1" smtClean="0"/>
              <a:t>وا</a:t>
            </a:r>
            <a:r>
              <a:rPr lang="ar-SA" b="1" dirty="0" smtClean="0"/>
              <a:t>لحقوق الاساسية</a:t>
            </a:r>
            <a:r>
              <a:rPr lang="en-US" dirty="0"/>
              <a:t/>
            </a:r>
            <a:br>
              <a:rPr lang="en-US" dirty="0"/>
            </a:br>
            <a:r>
              <a:rPr lang="ar-IQ" b="1" u="sng" dirty="0" smtClean="0"/>
              <a:t>المحاضرة الثالثة </a:t>
            </a:r>
            <a:endParaRPr lang="ar-IQ" b="1" u="sng" dirty="0"/>
          </a:p>
        </p:txBody>
      </p:sp>
      <p:sp>
        <p:nvSpPr>
          <p:cNvPr id="3" name="عنصر نائب للمحتوى 2"/>
          <p:cNvSpPr>
            <a:spLocks noGrp="1"/>
          </p:cNvSpPr>
          <p:nvPr>
            <p:ph sz="quarter" idx="1"/>
          </p:nvPr>
        </p:nvSpPr>
        <p:spPr/>
        <p:txBody>
          <a:bodyPr>
            <a:normAutofit fontScale="70000" lnSpcReduction="20000"/>
          </a:bodyPr>
          <a:lstStyle/>
          <a:p>
            <a:r>
              <a:rPr lang="ar-IQ" dirty="0"/>
              <a:t> كان ( مارتن لوثر ) زعيم لحركة الإصلاح في ألمانيا وهو مؤسس المذهب البروتستانتي وناكرٌ على الكنيسة ورجال الدين أن يكونوا وسطاء بين الإنسان وربه بل يتوقف ذلك على إيمان الإنسان نفسه ، وقد تبعه عدد من المفكرين والإصلاحيين في الغرب . إذ شهدت أوربا وخلال القرنين الخامس عشر والسادس عشر وبداية القرن السابع عشر ظهور الثورة الصناعية وما رافقها من استكشاف جغرافي واتساع التجارة ونمو المدن وقد أدى ذلك كله إلى بداية اضمحلال النظام الإقطاعي وبدأ نمو الطبقة الوسطى ليكون لها دور في حياة المجتمعات الأوربية ، وهذه الطبقة هي التي تبنت حقوق الإنسان وحرياته ، ورفت شعار أصبح رائجاً فيما بعد " إن قيمة الإنسان تكمن في ذاته " .</a:t>
            </a:r>
            <a:endParaRPr lang="en-US" dirty="0"/>
          </a:p>
          <a:p>
            <a:pPr marL="0" indent="0">
              <a:buNone/>
            </a:pPr>
            <a:r>
              <a:rPr lang="ar-IQ" dirty="0"/>
              <a:t>       شهدت حقوق الإنسان في العصر الحديث نهضة كبيرة بفضل عوامل كثيرة منها سياسية واقتصادية واجتماعية وعلمية ، فظهرت كثير من الأفكار الجديدة في المجتمعات ، ومن ثم شهد التاريخ الكثير من الثورات التحررية وظهر علماء من الفلاسفة في أوربا استحدثوا أفكاراً جديدة في التنمية والحقوق والحريات مثل ( جون لوك ) الانكليزي وكتابه الشهير " الحكم المدني " الذي دافع به عن القانون . وفي فرنسا اشتهر العالم ( </a:t>
            </a:r>
            <a:r>
              <a:rPr lang="ar-IQ" dirty="0" err="1"/>
              <a:t>مونتيسكيو</a:t>
            </a:r>
            <a:r>
              <a:rPr lang="ar-IQ" dirty="0"/>
              <a:t> ) عالم اجتماع والذي كتب " روح القوانين " وانتقد به بشدة الحكم المطلق .</a:t>
            </a:r>
            <a:endParaRPr lang="en-US" dirty="0"/>
          </a:p>
          <a:p>
            <a:pPr marL="0" indent="0">
              <a:buNone/>
            </a:pPr>
            <a:r>
              <a:rPr lang="ar-IQ" dirty="0" smtClean="0"/>
              <a:t>    </a:t>
            </a:r>
            <a:r>
              <a:rPr lang="ar-IQ" dirty="0"/>
              <a:t>في الوقت الذي دخل فيه العالم الربع الأخير من القرن الثامن عشر الميلادي شهد الغرب حدثين مهمين كان لهما الأثر الكبير في تحويل مجرى التاريخ في مجال حقوق الإنسان . </a:t>
            </a:r>
            <a:r>
              <a:rPr lang="ar-IQ" b="1" i="1" u="sng" dirty="0"/>
              <a:t>الأول </a:t>
            </a:r>
            <a:r>
              <a:rPr lang="ar-IQ" dirty="0"/>
              <a:t>قيام ثورة الشعوب الأمريكية ضد المستعمر البريطاني وإعلان الاستقلال عام 1776 . أما الحدث </a:t>
            </a:r>
            <a:r>
              <a:rPr lang="ar-IQ" b="1" i="1" u="sng" dirty="0"/>
              <a:t>الثاني</a:t>
            </a:r>
            <a:r>
              <a:rPr lang="ar-IQ" dirty="0"/>
              <a:t> فهو قيام الثورة الفرنسية ضد الحكم الإمبراطوري ، وإعلان حقوق الإنسان والمواطن عام 1789 وكانت ثورة ضد </a:t>
            </a:r>
            <a:endParaRPr lang="en-US" dirty="0"/>
          </a:p>
          <a:p>
            <a:pPr marL="0" indent="0">
              <a:buNone/>
            </a:pPr>
            <a:r>
              <a:rPr lang="en-US" b="1" dirty="0"/>
              <a:t> </a:t>
            </a:r>
            <a:endParaRPr lang="en-US" dirty="0"/>
          </a:p>
          <a:p>
            <a:pPr marL="0" indent="0">
              <a:buNone/>
            </a:pPr>
            <a:r>
              <a:rPr lang="en-US" dirty="0"/>
              <a:t> </a:t>
            </a:r>
          </a:p>
          <a:p>
            <a:endParaRPr lang="ar-IQ" dirty="0"/>
          </a:p>
        </p:txBody>
      </p:sp>
    </p:spTree>
    <p:extLst>
      <p:ext uri="{BB962C8B-B14F-4D97-AF65-F5344CB8AC3E}">
        <p14:creationId xmlns:p14="http://schemas.microsoft.com/office/powerpoint/2010/main" val="664489286"/>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ar-IQ" dirty="0"/>
              <a:t>الظلم والاستبداد وفيها تم إعلان حقوق الإنسان وإعلان المبادئ الأساسية الثلاثة ( الحرية – المساواة – العدل ) وتم تجديد تلك المبادئ عام 1793 م .</a:t>
            </a:r>
            <a:endParaRPr lang="en-US" dirty="0"/>
          </a:p>
          <a:p>
            <a:pPr marL="0" indent="0">
              <a:buNone/>
            </a:pPr>
            <a:r>
              <a:rPr lang="ar-IQ" dirty="0"/>
              <a:t>       ومن ابرز المناضلين الأحرار والداعين إلى مبدأ ( </a:t>
            </a:r>
            <a:r>
              <a:rPr lang="ar-IQ" dirty="0" err="1"/>
              <a:t>اللاعنف</a:t>
            </a:r>
            <a:r>
              <a:rPr lang="ar-IQ" dirty="0"/>
              <a:t> ) والمطالبين بالتحرر هو ( المهاتما غاندي ) الذي قام بالعصيان المدني والتي أدت ثورته إلى استقلال بلده الهند وأصبح قدوة للكثير من الحركات المطالبة والداعية لحقوق الإنسان . وكذلك برز ( مارتن كنج ) الذي نادى بـ ( </a:t>
            </a:r>
            <a:r>
              <a:rPr lang="ar-IQ" dirty="0" err="1"/>
              <a:t>اللاعنف</a:t>
            </a:r>
            <a:r>
              <a:rPr lang="ar-IQ" dirty="0"/>
              <a:t> ) أو ما تسمى ( المقاومة السلمية ) والذي </a:t>
            </a:r>
            <a:r>
              <a:rPr lang="ar-IQ" dirty="0" err="1"/>
              <a:t>دعى</a:t>
            </a:r>
            <a:r>
              <a:rPr lang="ar-IQ" dirty="0"/>
              <a:t> إلى عدم التفرقة بين السود والبيض ونتيجة لنضاله بالعصيان المدني أصدرت المحكمة حكمها التاريخي الذي نص على عدم التفرقة العنصرية .</a:t>
            </a:r>
            <a:endParaRPr lang="en-US" dirty="0"/>
          </a:p>
          <a:p>
            <a:pPr marL="0" indent="0">
              <a:buNone/>
            </a:pPr>
            <a:r>
              <a:rPr lang="ar-IQ" dirty="0"/>
              <a:t>       وقد شهد العالم الحربين العالميتين الأولى عام 1914 م والتي خافت الملايين من الضحايا من المدنيين أو العسكريين والتي انبثق بعدها عصبة الأمم المتحدة والتي لم تتضمن حينها بنوداً بشان حقوق الإنسان . والثانية عام 1939 وما تخللها من دمار وخراب وخسارة العالم لملايين الناس فضلاً عن خسارة الأموال والممتلكات وحدوث كوارث إنسانية في اليابان وغيرها ، وبعدها أسست منظمة الأمم المتحدة والتي اعترفت دولياً بحقوق الإنسان ثم أدخلت ضمن القانون الدولي والتي جاءت كردة فعل من المجتمع الدولي على </a:t>
            </a:r>
            <a:r>
              <a:rPr lang="ar-IQ" dirty="0" err="1"/>
              <a:t>الفظائح</a:t>
            </a:r>
            <a:r>
              <a:rPr lang="ar-IQ" dirty="0"/>
              <a:t> والمآسي التي خلفتها تلك الحروب</a:t>
            </a:r>
            <a:endParaRPr lang="en-US" dirty="0"/>
          </a:p>
          <a:p>
            <a:pPr marL="0" indent="0">
              <a:buNone/>
            </a:pPr>
            <a:r>
              <a:rPr lang="ar-IQ" dirty="0"/>
              <a:t>       ومن نتائج تلك الحروب إدراك العالم لحقوق الإنسان وتأسيس جمعيات وكتابة دساتير لحماية حقوق الإنسان وإعطاءه الحرية الكاملة وكذلك التعامل مع المجتمع الإنساني بعامل المساواة وعدم التمييز بين الشعوب </a:t>
            </a:r>
            <a:r>
              <a:rPr lang="ar-IQ" dirty="0" smtClean="0"/>
              <a:t>.</a:t>
            </a:r>
            <a:endParaRPr lang="en-US" dirty="0" smtClean="0"/>
          </a:p>
          <a:p>
            <a:pPr marL="0" indent="0">
              <a:buNone/>
            </a:pPr>
            <a:r>
              <a:rPr lang="ar-IQ" dirty="0" smtClean="0"/>
              <a:t>     لقد كان لهؤلاء المفكرين والفلاسفة الذين ظهروا في أوربا في القرنين السابع عشر والثامن عشر اثر كبير في انتشار النظرية العقلية بين الطبقات المتعلمة .. ولقد بحثوا وكتبوا في العقل البشري وحطموا القيود التي كانت تكبله في مجتمعاتهم وقدموا على هذا الطريق خدمة لقضية الإنسان وحقوقه وحرياته في جميع أرجاء العالم</a:t>
            </a:r>
            <a:endParaRPr lang="en-US" dirty="0" smtClean="0"/>
          </a:p>
          <a:p>
            <a:pPr marL="0" indent="0">
              <a:buNone/>
            </a:pPr>
            <a:endParaRPr lang="en-US" dirty="0"/>
          </a:p>
        </p:txBody>
      </p:sp>
    </p:spTree>
    <p:extLst>
      <p:ext uri="{BB962C8B-B14F-4D97-AF65-F5344CB8AC3E}">
        <p14:creationId xmlns:p14="http://schemas.microsoft.com/office/powerpoint/2010/main" val="459429259"/>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88640"/>
            <a:ext cx="7467600" cy="1143000"/>
          </a:xfrm>
        </p:spPr>
        <p:txBody>
          <a:bodyPr>
            <a:normAutofit fontScale="90000"/>
          </a:bodyPr>
          <a:lstStyle/>
          <a:p>
            <a:pPr algn="ctr"/>
            <a:r>
              <a:rPr lang="ar-IQ" b="1" dirty="0" smtClean="0"/>
              <a:t> </a:t>
            </a:r>
            <a:r>
              <a:rPr lang="en-US" dirty="0" smtClean="0"/>
              <a:t/>
            </a:r>
            <a:br>
              <a:rPr lang="en-US" dirty="0" smtClean="0"/>
            </a:br>
            <a:r>
              <a:rPr lang="en-US" dirty="0" smtClean="0"/>
              <a:t/>
            </a:r>
            <a:br>
              <a:rPr lang="en-US" dirty="0" smtClean="0"/>
            </a:br>
            <a:r>
              <a:rPr lang="ar-IQ" b="1" dirty="0" smtClean="0"/>
              <a:t>الاسبوع الثالث / المحاضرة الثالثة </a:t>
            </a:r>
            <a:r>
              <a:rPr lang="en-US" dirty="0" smtClean="0"/>
              <a:t/>
            </a:r>
            <a:br>
              <a:rPr lang="en-US" dirty="0" smtClean="0"/>
            </a:br>
            <a:r>
              <a:rPr lang="ar-IQ" b="1" dirty="0"/>
              <a:t>أشكال واجيال حقوق الإنسان</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10000"/>
          </a:bodyPr>
          <a:lstStyle/>
          <a:p>
            <a:pPr marL="0" indent="0">
              <a:buNone/>
            </a:pPr>
            <a:r>
              <a:rPr lang="ar-IQ" dirty="0" smtClean="0"/>
              <a:t>هناك </a:t>
            </a:r>
            <a:r>
              <a:rPr lang="ar-IQ" dirty="0"/>
              <a:t>عدة أجيال ( أنواع ) من حقوق الإنسان التي لابد من توفرها لدى الانسان، والتي تناولها الإعلان العالمي لحقوق الإنسان و يمكن تصنيفها الى ثلاثة أجيال وهي كما </a:t>
            </a:r>
            <a:r>
              <a:rPr lang="ar-IQ" dirty="0" err="1"/>
              <a:t>ياتي</a:t>
            </a:r>
            <a:r>
              <a:rPr lang="ar-IQ" dirty="0"/>
              <a:t> :</a:t>
            </a:r>
            <a:endParaRPr lang="en-US" dirty="0"/>
          </a:p>
          <a:p>
            <a:pPr lvl="0"/>
            <a:endParaRPr lang="ar-IQ" b="1" dirty="0" smtClean="0"/>
          </a:p>
          <a:p>
            <a:pPr marL="0" lvl="0" indent="0">
              <a:buNone/>
            </a:pPr>
            <a:r>
              <a:rPr lang="ar-IQ" b="1" dirty="0" smtClean="0"/>
              <a:t>1-  </a:t>
            </a:r>
            <a:r>
              <a:rPr lang="ar-IQ" b="1" dirty="0"/>
              <a:t>الحقوق المدنية والسياسية :  </a:t>
            </a:r>
            <a:r>
              <a:rPr lang="ar-IQ" dirty="0"/>
              <a:t>يقصد </a:t>
            </a:r>
            <a:r>
              <a:rPr lang="ar-IQ" b="1" dirty="0" err="1"/>
              <a:t>باالحقوق</a:t>
            </a:r>
            <a:r>
              <a:rPr lang="ar-IQ" b="1" dirty="0"/>
              <a:t> المدنية:</a:t>
            </a:r>
            <a:r>
              <a:rPr lang="ar-IQ" dirty="0"/>
              <a:t> بأنها مجموعة من الحقوق المتمثلة في حق المواطن في الحياة وعدم إخضاعه للتعذيب ولا المعاملة أو العقوبة القاسية أو </a:t>
            </a:r>
            <a:r>
              <a:rPr lang="ar-IQ" dirty="0" err="1"/>
              <a:t>اللا</a:t>
            </a:r>
            <a:r>
              <a:rPr lang="ar-IQ" dirty="0"/>
              <a:t> إنسانية أو الإحاطة </a:t>
            </a:r>
            <a:r>
              <a:rPr lang="ar-IQ" dirty="0" err="1"/>
              <a:t>باالكرامة</a:t>
            </a:r>
            <a:r>
              <a:rPr lang="ar-IQ" dirty="0"/>
              <a:t> وعدم إجراء أية تجربة طبية أو علمية على  إي مواطن دون رضاه، وعدم استرقاق احد أو إخضاعه للعبودية وعدم أكراه احد على السخرة أو العمل الإلزامي، والاعتراف بحرية كل مواطن طالما لا تخالف القوانين </a:t>
            </a:r>
            <a:r>
              <a:rPr lang="ar-IQ" dirty="0" err="1"/>
              <a:t>ولاتتعارض</a:t>
            </a:r>
            <a:r>
              <a:rPr lang="ar-IQ" dirty="0"/>
              <a:t> مع حرية الآخرين، وحق كل مواطن في الأمان على شخصه وعدم اعتقاله أو توقيفه تعسفاً، وحق كل مواطن في الملكية الخاصة، وحقة في حرية التنقل وحرية اختيار مكان إقامته داخل حدود الدولة ومغادرتها والعودة إليها وحق كل مواطن في المساواة أمام القانون، وحقه في أن يعترف له </a:t>
            </a:r>
            <a:r>
              <a:rPr lang="ar-IQ" dirty="0" err="1"/>
              <a:t>باالشخصية</a:t>
            </a:r>
            <a:r>
              <a:rPr lang="ar-IQ" dirty="0"/>
              <a:t> القانونية وعدم التدخل في خصوصية المواطن أو شؤون </a:t>
            </a:r>
            <a:r>
              <a:rPr lang="ar-IQ" dirty="0" err="1"/>
              <a:t>أسرتة</a:t>
            </a:r>
            <a:r>
              <a:rPr lang="ar-IQ" dirty="0"/>
              <a:t> أو بيته أو مراسلاته ولا لأي حملات غير قانونية تمس شرفه أو سمعته وحق كل مواطن في حماية القانون له، وحق التعاقد لكل مواطن في الدولة، وحقه في حرية الفكر ، والوجدان والدين واعتناق الآراء وحرية التعبير وفق القانون . </a:t>
            </a:r>
            <a:endParaRPr lang="en-US" dirty="0"/>
          </a:p>
          <a:p>
            <a:r>
              <a:rPr lang="en-US" b="1" dirty="0"/>
              <a:t> </a:t>
            </a:r>
            <a:endParaRPr lang="en-US" dirty="0"/>
          </a:p>
          <a:p>
            <a:endParaRPr lang="ar-IQ" dirty="0"/>
          </a:p>
        </p:txBody>
      </p:sp>
    </p:spTree>
    <p:extLst>
      <p:ext uri="{BB962C8B-B14F-4D97-AF65-F5344CB8AC3E}">
        <p14:creationId xmlns:p14="http://schemas.microsoft.com/office/powerpoint/2010/main" val="150233068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a:bodyPr>
          <a:lstStyle/>
          <a:p>
            <a:pPr marL="0" lvl="0" indent="0">
              <a:buNone/>
            </a:pPr>
            <a:r>
              <a:rPr lang="ar-IQ" dirty="0"/>
              <a:t>. </a:t>
            </a:r>
            <a:r>
              <a:rPr lang="ar-IQ" b="1" dirty="0"/>
              <a:t>وتسمى هذه الحقوق بحقوق الجيل الأول</a:t>
            </a:r>
            <a:r>
              <a:rPr lang="ar-IQ" dirty="0"/>
              <a:t> وهي مرتبطة بالحريات ،  أما </a:t>
            </a:r>
            <a:r>
              <a:rPr lang="ar-IQ" b="1" dirty="0"/>
              <a:t>الحقوق السياسية</a:t>
            </a:r>
            <a:r>
              <a:rPr lang="ar-IQ" dirty="0"/>
              <a:t> فينطبق الغموض على مفهومها باعتبارها نوع من أنواع الحقوق فقد اختلف فقهاء السياسة وتباينت تعريفاتهم لهذا الحق فيرى بعضهم بأنها </a:t>
            </a:r>
            <a:r>
              <a:rPr lang="ar-IQ" b="1" dirty="0"/>
              <a:t>(( الحكومة الدستورية أي الحكومة التي يكون للشعب فيها صوت مسموع ))</a:t>
            </a:r>
            <a:r>
              <a:rPr lang="ar-IQ" dirty="0"/>
              <a:t> .</a:t>
            </a:r>
            <a:r>
              <a:rPr lang="en-US" dirty="0"/>
              <a:t>  </a:t>
            </a:r>
            <a:r>
              <a:rPr lang="ar-IQ" dirty="0"/>
              <a:t>والمتمثلة بحق الانتخابات في السلطة التشريعية والسلطات المحلية والبلديات والترشيح، وحق كل مواطن </a:t>
            </a:r>
            <a:r>
              <a:rPr lang="ar-IQ" dirty="0" err="1"/>
              <a:t>باالعضوية</a:t>
            </a:r>
            <a:r>
              <a:rPr lang="ar-IQ" dirty="0"/>
              <a:t> في الأحزاب وتنظيم حركات وجمعيات ومحاولة التأثير على القرار السياسي وشكل اتخاذه من خلال الحصول على المعلومات ضمن القانون والحق في تقلد الوظائف العامة في الدولة والحق في التجمع السياسي .</a:t>
            </a:r>
            <a:r>
              <a:rPr lang="en-US" b="1" dirty="0"/>
              <a:t>                   </a:t>
            </a:r>
            <a:endParaRPr lang="en-US" dirty="0"/>
          </a:p>
          <a:p>
            <a:r>
              <a:rPr lang="en-US" b="1" dirty="0"/>
              <a:t> </a:t>
            </a:r>
            <a:endParaRPr lang="en-US" dirty="0"/>
          </a:p>
          <a:p>
            <a:endParaRPr lang="ar-IQ" dirty="0"/>
          </a:p>
        </p:txBody>
      </p:sp>
    </p:spTree>
    <p:extLst>
      <p:ext uri="{BB962C8B-B14F-4D97-AF65-F5344CB8AC3E}">
        <p14:creationId xmlns:p14="http://schemas.microsoft.com/office/powerpoint/2010/main" val="2307231476"/>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7467600" cy="1143000"/>
          </a:xfrm>
        </p:spPr>
        <p:txBody>
          <a:bodyPr/>
          <a:lstStyle/>
          <a:p>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b="1" dirty="0"/>
              <a:t>- : الحقوق الاقتصادية والاجتماعية :</a:t>
            </a:r>
            <a:endParaRPr lang="en-US" dirty="0"/>
          </a:p>
          <a:p>
            <a:pPr marL="0" indent="0">
              <a:buNone/>
            </a:pPr>
            <a:r>
              <a:rPr lang="ar-IQ" dirty="0" smtClean="0"/>
              <a:t>   </a:t>
            </a:r>
            <a:r>
              <a:rPr lang="ar-IQ" dirty="0"/>
              <a:t>ويقصد بها كل الحقوق التي تدخل في نظامها كل النشاطات ذات الصفة الجماعية أي تلك التي لا تخص الفرد لوحده وإنما تشمل مجموعة من الأشخاص. </a:t>
            </a:r>
            <a:r>
              <a:rPr lang="ar-IQ" b="1" dirty="0"/>
              <a:t>وتسمى الجيل الثاني من الحقوق</a:t>
            </a:r>
            <a:r>
              <a:rPr lang="ar-IQ" dirty="0"/>
              <a:t> وهي مرتبطة بالأمن وتشمل ما يأتي :</a:t>
            </a:r>
            <a:endParaRPr lang="en-US" dirty="0"/>
          </a:p>
          <a:p>
            <a:pPr lvl="0"/>
            <a:r>
              <a:rPr lang="ar-IQ" dirty="0"/>
              <a:t>حق العمل وحق التعليم .</a:t>
            </a:r>
            <a:endParaRPr lang="en-US" dirty="0"/>
          </a:p>
          <a:p>
            <a:pPr lvl="0"/>
            <a:r>
              <a:rPr lang="ar-IQ" dirty="0"/>
              <a:t>حق المستوى اللائق من المعيشة .</a:t>
            </a:r>
            <a:endParaRPr lang="en-US" dirty="0"/>
          </a:p>
          <a:p>
            <a:pPr lvl="0"/>
            <a:r>
              <a:rPr lang="ar-IQ" dirty="0"/>
              <a:t>حق المأكل والمشرب والرعاية الصحية .</a:t>
            </a:r>
            <a:endParaRPr lang="en-US" dirty="0"/>
          </a:p>
          <a:p>
            <a:pPr lvl="0"/>
            <a:r>
              <a:rPr lang="ar-IQ" dirty="0"/>
              <a:t>الحق في العمل في ظروف منصفة .</a:t>
            </a:r>
            <a:endParaRPr lang="en-US" dirty="0"/>
          </a:p>
          <a:p>
            <a:pPr lvl="0"/>
            <a:r>
              <a:rPr lang="ar-IQ" dirty="0"/>
              <a:t>الحق في تكوين النقابات </a:t>
            </a:r>
            <a:r>
              <a:rPr lang="ar-IQ" dirty="0" err="1"/>
              <a:t>والأنضمام</a:t>
            </a:r>
            <a:r>
              <a:rPr lang="ar-IQ" dirty="0"/>
              <a:t> إليها والحق في الإضراب .</a:t>
            </a:r>
            <a:endParaRPr lang="en-US" dirty="0"/>
          </a:p>
          <a:p>
            <a:pPr marL="0" indent="0">
              <a:buNone/>
            </a:pPr>
            <a:r>
              <a:rPr lang="ar-IQ" b="1" dirty="0"/>
              <a:t>ثالثاً : الحقوق البيئية والثقافية والتنموية :</a:t>
            </a:r>
            <a:endParaRPr lang="en-US" dirty="0"/>
          </a:p>
          <a:p>
            <a:pPr marL="0" indent="0">
              <a:buNone/>
            </a:pPr>
            <a:r>
              <a:rPr lang="ar-IQ" dirty="0" smtClean="0"/>
              <a:t>     </a:t>
            </a:r>
            <a:r>
              <a:rPr lang="ar-SA" dirty="0"/>
              <a:t>إن حق التفكير يعد امراً داخلي يتم في أعماق النفس وثنايا العقل إلا إن له مظاهرا خارجية واثأرا ظاهرية تتمثل بحرية العبادة أو العقيدة كما تشمل حرية الرأي والتعبير والصحافة والتعليم </a:t>
            </a:r>
            <a:r>
              <a:rPr lang="ar-IQ" b="1" dirty="0"/>
              <a:t>وتسمى الجيل الثالث</a:t>
            </a:r>
            <a:r>
              <a:rPr lang="ar-IQ" dirty="0"/>
              <a:t> من الحقوق وتشمل حق العيش في بيئة نظيفة ومصونة من التدمير والحق في التنمية الثقافية والسياسية والاقتصادية والمحافظة على العادات والتقاليد والأعراف .</a:t>
            </a:r>
            <a:endParaRPr lang="en-US" dirty="0"/>
          </a:p>
          <a:p>
            <a:pPr marL="0" indent="0">
              <a:buNone/>
            </a:pPr>
            <a:endParaRPr lang="ar-IQ" dirty="0"/>
          </a:p>
        </p:txBody>
      </p:sp>
    </p:spTree>
    <p:extLst>
      <p:ext uri="{BB962C8B-B14F-4D97-AF65-F5344CB8AC3E}">
        <p14:creationId xmlns:p14="http://schemas.microsoft.com/office/powerpoint/2010/main" val="3077395370"/>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260648"/>
            <a:ext cx="7745288" cy="1143000"/>
          </a:xfrm>
        </p:spPr>
        <p:txBody>
          <a:bodyPr/>
          <a:lstStyle/>
          <a:p>
            <a:pPr algn="ctr"/>
            <a:r>
              <a:rPr lang="ar-IQ" b="1" dirty="0"/>
              <a:t>أهم حقوق الإنسان الأساسية</a:t>
            </a:r>
            <a:r>
              <a:rPr lang="en-US" dirty="0" smtClean="0"/>
              <a:t/>
            </a:r>
            <a:br>
              <a:rPr lang="en-US" dirty="0" smtClean="0"/>
            </a:br>
            <a:endParaRPr lang="ar-IQ" dirty="0"/>
          </a:p>
        </p:txBody>
      </p:sp>
      <p:sp>
        <p:nvSpPr>
          <p:cNvPr id="3" name="عنصر نائب للمحتوى 2"/>
          <p:cNvSpPr>
            <a:spLocks noGrp="1"/>
          </p:cNvSpPr>
          <p:nvPr>
            <p:ph sz="quarter" idx="1"/>
          </p:nvPr>
        </p:nvSpPr>
        <p:spPr/>
        <p:txBody>
          <a:bodyPr>
            <a:normAutofit fontScale="92500"/>
          </a:bodyPr>
          <a:lstStyle/>
          <a:p>
            <a:r>
              <a:rPr lang="ar-IQ" dirty="0"/>
              <a:t>وتشمل حقوق كثيرة منها :</a:t>
            </a:r>
            <a:endParaRPr lang="en-US" dirty="0"/>
          </a:p>
          <a:p>
            <a:pPr lvl="0"/>
            <a:r>
              <a:rPr lang="ar-IQ" b="1" dirty="0" smtClean="0"/>
              <a:t>1- حق </a:t>
            </a:r>
            <a:r>
              <a:rPr lang="ar-IQ" b="1" dirty="0"/>
              <a:t>الحياة والحرية</a:t>
            </a:r>
            <a:r>
              <a:rPr lang="ar-IQ" dirty="0"/>
              <a:t> : فمن دون الحياة لا يتمكن الإنسان من ممارسة حقوقه الأخرى ولهذا يعد هذا الحق أهم الحقوق الأساسية التي يجب توافرها للفرد ولا يعني هذا مجرد الحياة وإنما حق الطمأنينة والدفاع عن النفس ، وكل الدول تبيح لرعاياها هذا الحق عند الضرورة القصوى وفي حد القانون .</a:t>
            </a:r>
            <a:endParaRPr lang="en-US" dirty="0"/>
          </a:p>
          <a:p>
            <a:pPr lvl="0"/>
            <a:r>
              <a:rPr lang="ar-IQ" b="1" dirty="0"/>
              <a:t> </a:t>
            </a:r>
            <a:r>
              <a:rPr lang="ar-IQ" b="1" dirty="0" smtClean="0"/>
              <a:t>2- حق </a:t>
            </a:r>
            <a:r>
              <a:rPr lang="ar-IQ" b="1" dirty="0"/>
              <a:t>الملكية : </a:t>
            </a:r>
            <a:r>
              <a:rPr lang="ar-IQ" dirty="0"/>
              <a:t>ويستند هذا الحق إلى أساس أخلاقي أي أنها ضرورية لتحقيق الهدف المعنوي للفرد وهي بهذا المعنى ضرورية لوجود الإنسان  ولكن حق الملكية ليس حقاً مطلقاً فقد يتعارض حق الملكية الخاصة مع مصلحة العامة ولهذا تقدم المصلحة العامة .</a:t>
            </a:r>
            <a:endParaRPr lang="en-US" dirty="0"/>
          </a:p>
          <a:p>
            <a:r>
              <a:rPr lang="ar-IQ" b="1" dirty="0" smtClean="0"/>
              <a:t>3- حق </a:t>
            </a:r>
            <a:r>
              <a:rPr lang="ar-IQ" b="1" dirty="0"/>
              <a:t>التعاقد</a:t>
            </a:r>
            <a:r>
              <a:rPr lang="ar-IQ" dirty="0"/>
              <a:t> : وهو وجه من أوجه الملكية ، فإذا كان للفرد حق تملك </a:t>
            </a:r>
            <a:r>
              <a:rPr lang="ar-IQ" dirty="0" err="1"/>
              <a:t>شئ</a:t>
            </a:r>
            <a:r>
              <a:rPr lang="ar-IQ" dirty="0"/>
              <a:t> فانه يتبع ذلك أن يكون من حقه التصرف فيه . والعقود ضرورية لكل المجتمعات ، ففي المجتمعات البدائية كانت العقود بسيطة الشكل ولكنها تعقدت في الدول الحديثة واكتسبت أهمية كبيرة لأنها صارت أساس جميع الأعمال الاقتصادية </a:t>
            </a:r>
          </a:p>
        </p:txBody>
      </p:sp>
    </p:spTree>
    <p:extLst>
      <p:ext uri="{BB962C8B-B14F-4D97-AF65-F5344CB8AC3E}">
        <p14:creationId xmlns:p14="http://schemas.microsoft.com/office/powerpoint/2010/main" val="277071640"/>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pPr lvl="0"/>
            <a:r>
              <a:rPr lang="en-US" dirty="0" smtClean="0"/>
              <a:t>-  4</a:t>
            </a:r>
            <a:r>
              <a:rPr lang="ar-IQ" b="1" dirty="0" smtClean="0"/>
              <a:t>حق </a:t>
            </a:r>
            <a:r>
              <a:rPr lang="ar-IQ" b="1" dirty="0"/>
              <a:t>حرية الكلام :</a:t>
            </a:r>
            <a:r>
              <a:rPr lang="ar-IQ" dirty="0"/>
              <a:t> ينشا هذا الحق من طبيعة الإنسان إذ القدرة على الكلام ضرورة لتكوين المجتمع ول يقصد به بشكل مطلق للفرد ما يشاء وفي أي وقت ، بل أن يكون حق الكلام في ما لا يتنافى مع المصلحة العامة ، وليس حق فرد أن يتهم فرداً أخر وهي ما تسمى بتهمة ( القذف ) وهي تهمة تعاقب عليها معظم قوانين الدول في العالم .</a:t>
            </a:r>
            <a:endParaRPr lang="en-US" dirty="0"/>
          </a:p>
          <a:p>
            <a:pPr marL="0" lvl="0" indent="0">
              <a:buNone/>
            </a:pPr>
            <a:r>
              <a:rPr lang="ar-IQ" b="1" dirty="0"/>
              <a:t>5</a:t>
            </a:r>
            <a:r>
              <a:rPr lang="ar-IQ" b="1" dirty="0" smtClean="0"/>
              <a:t>- حق </a:t>
            </a:r>
            <a:r>
              <a:rPr lang="ar-IQ" b="1" dirty="0"/>
              <a:t>العقيدة</a:t>
            </a:r>
            <a:r>
              <a:rPr lang="ar-IQ" dirty="0"/>
              <a:t> : يقصد بالعقيدة أي الدين والتدين فلا يزال حق العبادة مقيداً في بعض الدول ، ولكن معظم الدول تأخذ بمبدأ حرية العقيدة .وتاريخ الإنسانية ملئ بالحروب الدينية العقائدية التي ترمي إلى القضاء على الأديان المخالفة لديانة الدولة . ولكن حرية العقيدة والدين أيضاً لها قواعد وقيود منها:</a:t>
            </a:r>
            <a:endParaRPr lang="en-US" dirty="0"/>
          </a:p>
          <a:p>
            <a:pPr lvl="0"/>
            <a:r>
              <a:rPr lang="ar-IQ" dirty="0"/>
              <a:t>أن لا يكون الدين أو العقيدة منافية للأخلاق .</a:t>
            </a:r>
            <a:endParaRPr lang="en-US" dirty="0"/>
          </a:p>
          <a:p>
            <a:pPr lvl="0"/>
            <a:r>
              <a:rPr lang="ar-IQ" dirty="0"/>
              <a:t>أن لا يقوم أهلها بأعمال تعرض سلامة الدولة للخطر .</a:t>
            </a:r>
            <a:endParaRPr lang="en-US" dirty="0"/>
          </a:p>
          <a:p>
            <a:pPr lvl="0"/>
            <a:r>
              <a:rPr lang="ar-IQ" dirty="0"/>
              <a:t>أن لا يستوجب ضرر الآخرين .</a:t>
            </a:r>
            <a:endParaRPr lang="en-US" dirty="0"/>
          </a:p>
          <a:p>
            <a:pPr lvl="0"/>
            <a:r>
              <a:rPr lang="ar-IQ" b="1" dirty="0"/>
              <a:t> </a:t>
            </a:r>
            <a:r>
              <a:rPr lang="ar-IQ" b="1" dirty="0" smtClean="0"/>
              <a:t>6- حق </a:t>
            </a:r>
            <a:r>
              <a:rPr lang="ar-IQ" b="1" dirty="0"/>
              <a:t>تكوين الجمعيات والاشتراك فيها</a:t>
            </a:r>
            <a:r>
              <a:rPr lang="ar-IQ" dirty="0"/>
              <a:t> : وان تكون الجمعيات من حقوق الأولى للإنسان لأنه كائن اجتماعي ولكن الدولة يجب أن تحافظ على نفسها لأنها هي الوسيلة لتحقيق رغبات الناس واستقرارهم وتضع قواعد عامة لقيام هذه الجماعات ، فحق تكوين الجماعات غير مطلق لان تلك الجماعات تعيش في حماية الدولة .</a:t>
            </a:r>
            <a:endParaRPr lang="en-US" dirty="0"/>
          </a:p>
          <a:p>
            <a:pPr marL="0" lvl="0" indent="0">
              <a:buNone/>
            </a:pPr>
            <a:r>
              <a:rPr lang="ar-IQ" b="1" dirty="0"/>
              <a:t> </a:t>
            </a:r>
            <a:endParaRPr lang="ar-IQ" dirty="0"/>
          </a:p>
        </p:txBody>
      </p:sp>
    </p:spTree>
    <p:extLst>
      <p:ext uri="{BB962C8B-B14F-4D97-AF65-F5344CB8AC3E}">
        <p14:creationId xmlns:p14="http://schemas.microsoft.com/office/powerpoint/2010/main" val="1155627836"/>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sz="quarter" idx="1"/>
          </p:nvPr>
        </p:nvSpPr>
        <p:spPr/>
        <p:txBody>
          <a:bodyPr>
            <a:normAutofit/>
          </a:bodyPr>
          <a:lstStyle/>
          <a:p>
            <a:pPr lvl="0"/>
            <a:r>
              <a:rPr lang="ar-IQ" b="1" dirty="0"/>
              <a:t> </a:t>
            </a:r>
            <a:r>
              <a:rPr lang="ar-IQ" b="1" dirty="0" smtClean="0"/>
              <a:t>7- حق </a:t>
            </a:r>
            <a:r>
              <a:rPr lang="ar-IQ" b="1" dirty="0"/>
              <a:t>التنقل :</a:t>
            </a:r>
            <a:r>
              <a:rPr lang="ar-IQ" dirty="0"/>
              <a:t> بمعنى إمكانية تغيير الإنسان مكانة تبعاً لرغبته . والذهاب والإياب </a:t>
            </a:r>
            <a:r>
              <a:rPr lang="ar-IQ" dirty="0" err="1"/>
              <a:t>والمجئ</a:t>
            </a:r>
            <a:r>
              <a:rPr lang="ar-IQ" dirty="0"/>
              <a:t> داخل بلده والخروج والعودة إليه .</a:t>
            </a:r>
            <a:endParaRPr lang="en-US" dirty="0"/>
          </a:p>
          <a:p>
            <a:pPr lvl="0"/>
            <a:r>
              <a:rPr lang="ar-IQ" b="1" dirty="0"/>
              <a:t> </a:t>
            </a:r>
            <a:r>
              <a:rPr lang="ar-IQ" b="1" dirty="0" smtClean="0"/>
              <a:t>8- حق </a:t>
            </a:r>
            <a:r>
              <a:rPr lang="ar-IQ" b="1" dirty="0"/>
              <a:t>البيت والحياة الخاصة</a:t>
            </a:r>
            <a:r>
              <a:rPr lang="ar-IQ" dirty="0"/>
              <a:t> : وهو حق الإنسان في أن تحترم الحياة الخاصة به ، وان تحفظ أسراره التي يجب أن لا يطلع عليها الآخرون مثل حماية المسكن وحرمة الاتصالات والمراسلات وغيرها .</a:t>
            </a:r>
            <a:endParaRPr lang="en-US" dirty="0"/>
          </a:p>
          <a:p>
            <a:r>
              <a:rPr lang="ar-IQ" dirty="0"/>
              <a:t>9- </a:t>
            </a:r>
            <a:r>
              <a:rPr lang="ar-IQ" b="1" dirty="0"/>
              <a:t>حق تكوين الأسرة</a:t>
            </a:r>
            <a:r>
              <a:rPr lang="ar-IQ" dirty="0"/>
              <a:t> : إن العائلة هي الأساس لوجود الجنس البشري لذلك وجب على الحكومات والدول أن تحافظ عل الحقوق العائلية . وهناك حقوق متعددة تتفرع من حق تكوين العائلة من ذلك : حق الزواج وحق الدفاع عن العلاقات الزوجية وحق الأبوين على الأولاد وحقوق الأولاد على الأبوين وحق الميراث ، فكل هذه الحقوق هي ذات طابع اجتماعي خاص بالإنسان.</a:t>
            </a:r>
            <a:endParaRPr lang="en-US" dirty="0"/>
          </a:p>
          <a:p>
            <a:pPr marL="0" indent="0">
              <a:buNone/>
            </a:pPr>
            <a:r>
              <a:rPr lang="ar-IQ" dirty="0"/>
              <a:t> </a:t>
            </a:r>
            <a:endParaRPr lang="en-US" dirty="0"/>
          </a:p>
        </p:txBody>
      </p:sp>
    </p:spTree>
    <p:extLst>
      <p:ext uri="{BB962C8B-B14F-4D97-AF65-F5344CB8AC3E}">
        <p14:creationId xmlns:p14="http://schemas.microsoft.com/office/powerpoint/2010/main" val="2970575612"/>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1440</TotalTime>
  <Words>1455</Words>
  <Application>Microsoft Office PowerPoint</Application>
  <PresentationFormat>عرض على الشاشة (3:4)‏</PresentationFormat>
  <Paragraphs>45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مشربية</vt:lpstr>
      <vt:lpstr> المرحلة الثالثة : حقوق الإنسان في العصر الحديث واشكال والحقوق الاساسية المحاضرة الثالثة </vt:lpstr>
      <vt:lpstr>عرض تقديمي في PowerPoint</vt:lpstr>
      <vt:lpstr>   الاسبوع الثالث / المحاضرة الثالثة  أشكال واجيال حقوق الإنسان </vt:lpstr>
      <vt:lpstr>عرض تقديمي في PowerPoint</vt:lpstr>
      <vt:lpstr> </vt:lpstr>
      <vt:lpstr>أهم حقوق الإنسان الأساسية </vt:lpstr>
      <vt:lpstr>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81</cp:revision>
  <dcterms:created xsi:type="dcterms:W3CDTF">2019-04-03T08:00:36Z</dcterms:created>
  <dcterms:modified xsi:type="dcterms:W3CDTF">2019-12-18T08:43:49Z</dcterms:modified>
</cp:coreProperties>
</file>